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3"/>
  </p:notesMasterIdLst>
  <p:sldIdLst>
    <p:sldId id="256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8DAF6-24EA-469D-B2D1-62A804482791}" v="1" dt="2023-10-17T13:35:19.506"/>
    <p1510:client id="{6891B9A8-8866-4F98-AA6E-BA2F7BAE6F54}" v="1" dt="2023-10-18T08:24:29.999"/>
    <p1510:client id="{8E267248-043F-4A4D-B4D5-B584352241B9}" v="2" dt="2023-10-18T06:35:08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Wimmer" userId="S::wimmer@ad.kwp-info.de::f7f55056-1089-4cce-990a-ae63b67fd383" providerId="AD" clId="Web-{6891B9A8-8866-4F98-AA6E-BA2F7BAE6F54}"/>
    <pc:docChg chg="sldOrd">
      <pc:chgData name="Thomas Wimmer" userId="S::wimmer@ad.kwp-info.de::f7f55056-1089-4cce-990a-ae63b67fd383" providerId="AD" clId="Web-{6891B9A8-8866-4F98-AA6E-BA2F7BAE6F54}" dt="2023-10-18T08:24:29.999" v="0"/>
      <pc:docMkLst>
        <pc:docMk/>
      </pc:docMkLst>
      <pc:sldChg chg="ord">
        <pc:chgData name="Thomas Wimmer" userId="S::wimmer@ad.kwp-info.de::f7f55056-1089-4cce-990a-ae63b67fd383" providerId="AD" clId="Web-{6891B9A8-8866-4F98-AA6E-BA2F7BAE6F54}" dt="2023-10-18T08:24:29.999" v="0"/>
        <pc:sldMkLst>
          <pc:docMk/>
          <pc:sldMk cId="734917193" sldId="257"/>
        </pc:sldMkLst>
      </pc:sldChg>
    </pc:docChg>
  </pc:docChgLst>
  <pc:docChgLst>
    <pc:chgData name="Peter Bauer" userId="S::peter.bauer@ad.kwp-info.de::34e82073-abee-4873-b191-2839e025ee7e" providerId="AD" clId="Web-{5398DAF6-24EA-469D-B2D1-62A804482791}"/>
    <pc:docChg chg="sldOrd">
      <pc:chgData name="Peter Bauer" userId="S::peter.bauer@ad.kwp-info.de::34e82073-abee-4873-b191-2839e025ee7e" providerId="AD" clId="Web-{5398DAF6-24EA-469D-B2D1-62A804482791}" dt="2023-10-17T13:35:19.506" v="0"/>
      <pc:docMkLst>
        <pc:docMk/>
      </pc:docMkLst>
      <pc:sldChg chg="ord">
        <pc:chgData name="Peter Bauer" userId="S::peter.bauer@ad.kwp-info.de::34e82073-abee-4873-b191-2839e025ee7e" providerId="AD" clId="Web-{5398DAF6-24EA-469D-B2D1-62A804482791}" dt="2023-10-17T13:35:19.506" v="0"/>
        <pc:sldMkLst>
          <pc:docMk/>
          <pc:sldMk cId="1442428175" sldId="258"/>
        </pc:sldMkLst>
      </pc:sldChg>
    </pc:docChg>
  </pc:docChgLst>
  <pc:docChgLst>
    <pc:chgData name="Matthias Braehler" userId="S::matthias.braehler_odv.de#ext#@kwpinformationssysteme.onmicrosoft.com::23816fb1-502e-4642-beac-c508530c1b21" providerId="AD" clId="Web-{8E267248-043F-4A4D-B4D5-B584352241B9}"/>
    <pc:docChg chg="modSld">
      <pc:chgData name="Matthias Braehler" userId="S::matthias.braehler_odv.de#ext#@kwpinformationssysteme.onmicrosoft.com::23816fb1-502e-4642-beac-c508530c1b21" providerId="AD" clId="Web-{8E267248-043F-4A4D-B4D5-B584352241B9}" dt="2023-10-18T06:35:08.088" v="1" actId="14100"/>
      <pc:docMkLst>
        <pc:docMk/>
      </pc:docMkLst>
      <pc:sldChg chg="modSp">
        <pc:chgData name="Matthias Braehler" userId="S::matthias.braehler_odv.de#ext#@kwpinformationssysteme.onmicrosoft.com::23816fb1-502e-4642-beac-c508530c1b21" providerId="AD" clId="Web-{8E267248-043F-4A4D-B4D5-B584352241B9}" dt="2023-10-18T06:35:08.088" v="1" actId="14100"/>
        <pc:sldMkLst>
          <pc:docMk/>
          <pc:sldMk cId="259353428" sldId="263"/>
        </pc:sldMkLst>
        <pc:spChg chg="mod">
          <ac:chgData name="Matthias Braehler" userId="S::matthias.braehler_odv.de#ext#@kwpinformationssysteme.onmicrosoft.com::23816fb1-502e-4642-beac-c508530c1b21" providerId="AD" clId="Web-{8E267248-043F-4A4D-B4D5-B584352241B9}" dt="2023-10-18T06:35:08.088" v="1" actId="14100"/>
          <ac:spMkLst>
            <pc:docMk/>
            <pc:sldMk cId="259353428" sldId="263"/>
            <ac:spMk id="12" creationId="{F218160F-1B67-4F75-8C89-BDC9D4CE1F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3143-F135-46F5-981B-42835B8796A9}" type="datetimeFigureOut">
              <a:rPr lang="de-DE" smtClean="0"/>
              <a:t>18.10.2023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8F39-D49E-4E75-925E-79212BC531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59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DD090-2400-43A9-85FC-DEDA4F230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912656-78CF-43FC-8D68-A2275947D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DE226A-0A96-40D6-9FFB-566C185D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FB83AF-405E-4FFC-B63A-BD9F1A7C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E0D35A-295E-4332-A39E-37545448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82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C209C-53F3-4314-9E54-CDE13DF4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A0DFC0-CBD0-40B7-B4A4-7689F998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7F55B5-597C-4662-8835-571B4B83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702E47-3BED-4D8D-A8CF-7703016D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2CE789-0F4E-43DF-B3CA-F9E9065B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98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6A3D171-7965-4B3B-BCD7-BCC2C58BF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44C489-E592-435A-9EA8-2F6FD33C9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4782AE-4CC0-4854-A7EB-0E621383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9DC6CF-ACD4-47CC-B632-C5347ECE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E473BB-77D5-4B82-8D56-C7963305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62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F83EC-7456-4EE3-B40B-EEA602B0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82473E-C945-4D4A-87AF-34DFEB4E9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F7DBB3-C488-4BCC-A214-2603D9C4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85545-DE4B-41DF-B574-8A295CBD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4DFE15-83C6-438C-AC5C-BCBDD42D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30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B6CB9-BEF7-455B-B8D5-836E1AE9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3C4EEF-E377-46BF-A9EB-0D2452535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6F41EE-D6C6-4C5A-BE8D-29CC1F15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AA0440-8F2C-4208-90A9-BB2DD27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E51686-FD46-4522-AEBC-597481E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10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28C7B-5789-4C48-B930-7E4D3FCB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4869FD-A9ED-4665-A74E-06BBB23B0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B4846A-8BF0-48A6-A127-5A095AAF3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D77C6C-8CDE-4BB8-9FA3-516EEE2B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439150-1676-4F85-914C-A4211FA9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A87FDE-3356-4E27-A5D5-8B8725E1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50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71C98-37FD-4AAD-B630-D8819125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E95744-B75B-483F-8789-1D9522DB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C90447-BA42-4368-A8FE-63E43F0E9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EE84BD-CE0E-46B7-B009-C0E2D9D3C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5D40B0-2F1D-4352-9C23-1D53AE5D1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A6F0EC-34C0-4106-AC34-32E68BA1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A056B4-FAA8-41E5-82A4-82D9EAAD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A1B04F-4F87-4D26-82CF-0BBCB9B2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74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323E2-AF15-43A7-BF2F-D52A58B5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B7F3A7-565B-463F-B24A-94AD2A06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0EE412-BF1E-4BFE-B40E-89BD06B6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68CC9C-B683-4769-A25E-E18ED4CE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10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7CB9EF-F4DF-414D-8BEA-9007A956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6E181B-FBBB-4120-9967-9EE4D67E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54066C-D87F-44AA-B8B8-3306F5A0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12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89D95-B18E-480C-94F8-17E62A7F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31F0C9-FC63-48C8-8039-A4A670F16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6DD734-0E09-4A08-9E7B-F67C0678D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EDEAB4-D1A4-4617-BCE5-996D23F2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611F5-8229-4A66-8FC2-83F67E1C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21614F-89C5-4D05-AF45-B2D2210D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35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8C414-8AB7-44E3-8D8C-F25F6496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7FE0D6B-6F4C-4304-ACED-1E1E7657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C0138F-578F-4D80-AC63-869606F18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9FCF39-E076-499A-8481-8EA6DA7A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7.8 N4 - Änderungsdoku vom 19.03.2023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607549-2081-4188-9BAC-7B274705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265B74-DCF5-4CE0-9446-5D1BD71F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35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32C86F-9C7F-48C8-96C3-1FEFC0EA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BD21D0-5276-42F2-911A-F69D9ABCD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A0A7AF-9B5B-48F8-B32D-D266B1BC9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7.8 N4 - Änderungsdoku vom 19.03.2023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CA5EE4-9F24-4CAE-A9C9-69C94564E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CCC7D5-0BFB-4931-B450-D775AD59D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B9D1-2513-4C75-9D46-DA52F2DB37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9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9C9F9-047C-4F31-9C30-CA627E76A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kwp-bnWin.net </a:t>
            </a:r>
            <a:br>
              <a:rPr lang="de-DE" dirty="0"/>
            </a:br>
            <a:r>
              <a:rPr lang="de-DE" sz="4000" b="1" dirty="0"/>
              <a:t>Version 7.9 N2</a:t>
            </a:r>
            <a:endParaRPr lang="de-DE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C7FFDC-2B0E-4613-A79E-CD2C385B4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1154"/>
            <a:ext cx="9144000" cy="1266645"/>
          </a:xfrm>
        </p:spPr>
        <p:txBody>
          <a:bodyPr/>
          <a:lstStyle/>
          <a:p>
            <a:r>
              <a:rPr lang="de-DE" dirty="0"/>
              <a:t>CR Änderungsdokumentation vom 11.10.2023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0430A9-37DE-45CA-BF55-45703D2C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15" y="350807"/>
            <a:ext cx="2492569" cy="6036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7A27947-EF9F-4BF1-AEB6-ED2E85FF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7.9 N1 - </a:t>
            </a:r>
            <a:r>
              <a:rPr lang="de-DE" dirty="0" err="1"/>
              <a:t>Änderungsdoku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009433-EF1C-4495-965C-ECB88E95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36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0430A9-37DE-45CA-BF55-45703D2C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15" y="350807"/>
            <a:ext cx="2492569" cy="60366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A57479-C79E-4822-98F1-2E2BEC3C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1358"/>
            <a:ext cx="3932237" cy="2495910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/>
              <a:t>1061608</a:t>
            </a:r>
            <a:br>
              <a:rPr lang="de-DE" sz="1600" b="1" dirty="0"/>
            </a:br>
            <a:br>
              <a:rPr lang="de-DE" sz="1600" b="1" dirty="0"/>
            </a:br>
            <a:endParaRPr lang="de-DE" sz="160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218160F-1B67-4F75-8C89-BDC9D4CE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0483"/>
            <a:ext cx="3307221" cy="4448505"/>
          </a:xfrm>
        </p:spPr>
        <p:txBody>
          <a:bodyPr>
            <a:normAutofit/>
          </a:bodyPr>
          <a:lstStyle/>
          <a:p>
            <a:r>
              <a:rPr lang="de-DE" sz="1400" dirty="0"/>
              <a:t>Über einen neuen Button LAGERMENGEN können im Bestellwesen die Lagermengen aus dem Hauptlager zu den erfassten Artikel eingeblendet werden.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C96FCE4E-B7A0-4A79-95F0-1ED4025A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7.9 N2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08A1C0C7-BDC6-4F73-B380-3BF9F80A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2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669C48-FF80-4185-B04D-07BDFEE3A80D}"/>
              </a:ext>
            </a:extLst>
          </p:cNvPr>
          <p:cNvSpPr txBox="1"/>
          <p:nvPr/>
        </p:nvSpPr>
        <p:spPr>
          <a:xfrm>
            <a:off x="5183188" y="661358"/>
            <a:ext cx="264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Bestellwesen - Positionserfassung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33F6D8-8337-4D74-B302-5E95F7B40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9" y="3921613"/>
            <a:ext cx="11353800" cy="22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0430A9-37DE-45CA-BF55-45703D2C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15" y="350807"/>
            <a:ext cx="2492569" cy="60366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A57479-C79E-4822-98F1-2E2BEC3C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1358"/>
            <a:ext cx="3932237" cy="2495910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/>
              <a:t>1079622</a:t>
            </a:r>
            <a:br>
              <a:rPr lang="de-DE" sz="1600" b="1" dirty="0"/>
            </a:br>
            <a:br>
              <a:rPr lang="de-DE" sz="1600" b="1" dirty="0"/>
            </a:br>
            <a:r>
              <a:rPr lang="de-DE" sz="1600" b="1" dirty="0"/>
              <a:t>Anhänge beim Rechnungsdruck laden optional</a:t>
            </a:r>
            <a:r>
              <a:rPr lang="de-DE" sz="1600" dirty="0"/>
              <a:t>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218160F-1B67-4F75-8C89-BDC9D4CE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2649"/>
            <a:ext cx="3932237" cy="3436339"/>
          </a:xfrm>
        </p:spPr>
        <p:txBody>
          <a:bodyPr>
            <a:normAutofit/>
          </a:bodyPr>
          <a:lstStyle/>
          <a:p>
            <a:r>
              <a:rPr lang="de-DE" sz="1400" dirty="0"/>
              <a:t>Kann über den Haken rechts benutzerbezogen aktiviert bzw. deaktiviert werden.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C96FCE4E-B7A0-4A79-95F0-1ED4025A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7.9 N2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08A1C0C7-BDC6-4F73-B380-3BF9F80A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3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669C48-FF80-4185-B04D-07BDFEE3A80D}"/>
              </a:ext>
            </a:extLst>
          </p:cNvPr>
          <p:cNvSpPr txBox="1"/>
          <p:nvPr/>
        </p:nvSpPr>
        <p:spPr>
          <a:xfrm>
            <a:off x="5183188" y="661358"/>
            <a:ext cx="1745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PRJ Drucke Rechnung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DDFCAC-C0F5-49F2-9CF3-983D95810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389" y="1649139"/>
            <a:ext cx="6444511" cy="35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1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0430A9-37DE-45CA-BF55-45703D2C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15" y="350807"/>
            <a:ext cx="2492569" cy="60366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A57479-C79E-4822-98F1-2E2BEC3C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1358"/>
            <a:ext cx="3932237" cy="2495910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/>
              <a:t>1070630</a:t>
            </a:r>
            <a:br>
              <a:rPr lang="de-DE" sz="1600" b="1" dirty="0"/>
            </a:br>
            <a:br>
              <a:rPr lang="de-DE" sz="1600" b="1" dirty="0"/>
            </a:br>
            <a:r>
              <a:rPr lang="de-DE" sz="1600" b="1" dirty="0"/>
              <a:t>Verbuchen von Bestellungen -&gt; Direkterfassung F3</a:t>
            </a:r>
            <a:endParaRPr lang="de-DE" sz="160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218160F-1B67-4F75-8C89-BDC9D4CE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2649"/>
            <a:ext cx="3307221" cy="3436339"/>
          </a:xfrm>
        </p:spPr>
        <p:txBody>
          <a:bodyPr>
            <a:normAutofit/>
          </a:bodyPr>
          <a:lstStyle/>
          <a:p>
            <a:r>
              <a:rPr lang="de-DE" sz="1400" dirty="0"/>
              <a:t>Hier kann auch nach einer EAN / GTIN der Lieferantenartikel gesucht werden.  Dies ist sinnvoll wenn z.B. über die EAN-</a:t>
            </a:r>
            <a:r>
              <a:rPr lang="de-DE" sz="1400" dirty="0" err="1"/>
              <a:t>Nr</a:t>
            </a:r>
            <a:r>
              <a:rPr lang="de-DE" sz="1400" dirty="0"/>
              <a:t> auf der Verpackung der entsprechende Artikel aus der Bestellung über einen Handscanner identifiziert werden soll.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C96FCE4E-B7A0-4A79-95F0-1ED4025A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7.9 N2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08A1C0C7-BDC6-4F73-B380-3BF9F80A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4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669C48-FF80-4185-B04D-07BDFEE3A80D}"/>
              </a:ext>
            </a:extLst>
          </p:cNvPr>
          <p:cNvSpPr txBox="1"/>
          <p:nvPr/>
        </p:nvSpPr>
        <p:spPr>
          <a:xfrm>
            <a:off x="5183188" y="661358"/>
            <a:ext cx="2811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Bestellwesen – Lieferung verbuchen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5B0CBA-7615-413D-AB27-B21AEEE6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72" y="1909313"/>
            <a:ext cx="7356112" cy="40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2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0430A9-37DE-45CA-BF55-45703D2C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15" y="350807"/>
            <a:ext cx="2492569" cy="60366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A57479-C79E-4822-98F1-2E2BEC3C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1358"/>
            <a:ext cx="3932237" cy="2495910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/>
              <a:t>1045701</a:t>
            </a:r>
            <a:br>
              <a:rPr lang="de-DE" sz="1600" b="1" dirty="0"/>
            </a:br>
            <a:br>
              <a:rPr lang="de-DE" sz="1600" b="1" dirty="0"/>
            </a:br>
            <a:endParaRPr lang="de-DE" sz="160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218160F-1B67-4F75-8C89-BDC9D4CE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0483"/>
            <a:ext cx="3307221" cy="4448505"/>
          </a:xfrm>
        </p:spPr>
        <p:txBody>
          <a:bodyPr>
            <a:normAutofit/>
          </a:bodyPr>
          <a:lstStyle/>
          <a:p>
            <a:r>
              <a:rPr lang="de-DE" sz="1400" dirty="0"/>
              <a:t>Über ein entsprechendes Formular können nun beim Druck von Aktivitäten am Ende der Aktivitäten-Info-Einträge auch die PDF-Anhänge aus dem Archiv im Formular noch angefügt werden.</a:t>
            </a:r>
          </a:p>
          <a:p>
            <a:endParaRPr lang="de-DE" sz="1400" dirty="0"/>
          </a:p>
          <a:p>
            <a:endParaRPr lang="de-DE" sz="14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C96FCE4E-B7A0-4A79-95F0-1ED4025A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7.9 N2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08A1C0C7-BDC6-4F73-B380-3BF9F80A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5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669C48-FF80-4185-B04D-07BDFEE3A80D}"/>
              </a:ext>
            </a:extLst>
          </p:cNvPr>
          <p:cNvSpPr txBox="1"/>
          <p:nvPr/>
        </p:nvSpPr>
        <p:spPr>
          <a:xfrm>
            <a:off x="5183188" y="661358"/>
            <a:ext cx="1542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Aktivitäten - Druck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379DE8-8B4C-483C-84C8-8AB018BED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42" y="1351472"/>
            <a:ext cx="5405930" cy="48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0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0430A9-37DE-45CA-BF55-45703D2C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15" y="350807"/>
            <a:ext cx="2492569" cy="60366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A57479-C79E-4822-98F1-2E2BEC3C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1358"/>
            <a:ext cx="3932237" cy="2495910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/>
              <a:t>1039597</a:t>
            </a:r>
            <a:br>
              <a:rPr lang="de-DE" sz="1600" b="1" dirty="0"/>
            </a:br>
            <a:br>
              <a:rPr lang="de-DE" sz="1600" b="1" dirty="0"/>
            </a:br>
            <a:endParaRPr lang="de-DE" sz="160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218160F-1B67-4F75-8C89-BDC9D4CE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0483"/>
            <a:ext cx="3307221" cy="4448505"/>
          </a:xfrm>
        </p:spPr>
        <p:txBody>
          <a:bodyPr>
            <a:normAutofit/>
          </a:bodyPr>
          <a:lstStyle/>
          <a:p>
            <a:r>
              <a:rPr lang="de-DE" sz="1400" dirty="0"/>
              <a:t>Mit dem entsprechenden Recht (</a:t>
            </a:r>
            <a:r>
              <a:rPr lang="de-DE" sz="1400" dirty="0" err="1"/>
              <a:t>Aktivitätenverwaltung</a:t>
            </a:r>
            <a:r>
              <a:rPr lang="de-DE" sz="1400" dirty="0"/>
              <a:t> / Wiedervorlagedatum ändern)</a:t>
            </a:r>
          </a:p>
          <a:p>
            <a:r>
              <a:rPr lang="de-DE" sz="1400" dirty="0"/>
              <a:t>Kann per rechter Maus das WV Datum aller informierten Benutzer geändert werden, um so alle Kollegen gezielt über diese Aktivität erneut zu informieren.</a:t>
            </a:r>
          </a:p>
          <a:p>
            <a:r>
              <a:rPr lang="de-DE" sz="1400" dirty="0"/>
              <a:t>Auch können per rechter Maus Funktion auch informierte Benutzer wieder entfernt werden.</a:t>
            </a:r>
          </a:p>
          <a:p>
            <a:endParaRPr lang="de-DE" sz="1400" dirty="0"/>
          </a:p>
          <a:p>
            <a:endParaRPr lang="de-DE" sz="14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C96FCE4E-B7A0-4A79-95F0-1ED4025A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7.9 N2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08A1C0C7-BDC6-4F73-B380-3BF9F80A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6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669C48-FF80-4185-B04D-07BDFEE3A80D}"/>
              </a:ext>
            </a:extLst>
          </p:cNvPr>
          <p:cNvSpPr txBox="1"/>
          <p:nvPr/>
        </p:nvSpPr>
        <p:spPr>
          <a:xfrm>
            <a:off x="5183188" y="661358"/>
            <a:ext cx="3534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Aktivitäten – Rechte und WV der Informierten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5C8A40B-64B3-4891-A142-C2106E152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773" y="1657735"/>
            <a:ext cx="2427578" cy="193226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82AD4A-375D-4919-8D8F-C2131F987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171" y="1725341"/>
            <a:ext cx="3761113" cy="17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0430A9-37DE-45CA-BF55-45703D2C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15" y="350807"/>
            <a:ext cx="2492569" cy="60366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A57479-C79E-4822-98F1-2E2BEC3C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1358"/>
            <a:ext cx="3932237" cy="2495910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/>
              <a:t>1002199</a:t>
            </a:r>
            <a:br>
              <a:rPr lang="de-DE" sz="1600" b="1" dirty="0"/>
            </a:br>
            <a:br>
              <a:rPr lang="de-DE" sz="1600" b="1" dirty="0"/>
            </a:br>
            <a:endParaRPr lang="de-DE" sz="160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218160F-1B67-4F75-8C89-BDC9D4CE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0483"/>
            <a:ext cx="3307221" cy="4448505"/>
          </a:xfrm>
        </p:spPr>
        <p:txBody>
          <a:bodyPr>
            <a:normAutofit/>
          </a:bodyPr>
          <a:lstStyle/>
          <a:p>
            <a:r>
              <a:rPr lang="de-DE" sz="1400" dirty="0"/>
              <a:t>Die Filterfunktionen und die Spezialsuche können im Bestellwesen nun kombiniert werden:</a:t>
            </a:r>
          </a:p>
          <a:p>
            <a:r>
              <a:rPr lang="de-DE" sz="1400" dirty="0"/>
              <a:t>Erst muss oben der entsprechende Filter gesetzt werden, </a:t>
            </a:r>
            <a:r>
              <a:rPr lang="de-DE" sz="1400" dirty="0" err="1"/>
              <a:t>z.b.</a:t>
            </a:r>
            <a:r>
              <a:rPr lang="de-DE" sz="1400" dirty="0"/>
              <a:t> Nur Abruf-Vereinbarungen</a:t>
            </a:r>
          </a:p>
          <a:p>
            <a:r>
              <a:rPr lang="de-DE" sz="1400" dirty="0"/>
              <a:t>Über Spezialsuche kann dann mit der Option „Filter berücksichtigen“ rechts unten und z.B. einer </a:t>
            </a:r>
            <a:r>
              <a:rPr lang="de-DE" sz="1400" dirty="0" err="1"/>
              <a:t>ArtikelNr</a:t>
            </a:r>
            <a:r>
              <a:rPr lang="de-DE" sz="1400" dirty="0"/>
              <a:t> in diesem Kreis der Bestellungen weiter recherchiert werden.</a:t>
            </a:r>
          </a:p>
          <a:p>
            <a:r>
              <a:rPr lang="de-DE" sz="1400" dirty="0"/>
              <a:t>Es werden dann alle Abruf-Vereinbarungen angezeigt, die eine entsprechende Artikelnummer enthalten.</a:t>
            </a:r>
          </a:p>
          <a:p>
            <a:endParaRPr lang="de-DE" sz="1400" dirty="0"/>
          </a:p>
          <a:p>
            <a:endParaRPr lang="de-DE" sz="14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C96FCE4E-B7A0-4A79-95F0-1ED4025A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7.9 N2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08A1C0C7-BDC6-4F73-B380-3BF9F80A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7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669C48-FF80-4185-B04D-07BDFEE3A80D}"/>
              </a:ext>
            </a:extLst>
          </p:cNvPr>
          <p:cNvSpPr txBox="1"/>
          <p:nvPr/>
        </p:nvSpPr>
        <p:spPr>
          <a:xfrm>
            <a:off x="5183188" y="661358"/>
            <a:ext cx="2208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Bestellwesen - Spezialsuche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1D98CF-AA27-4AD9-8334-D0169C7F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88" y="1345871"/>
            <a:ext cx="7464396" cy="45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0430A9-37DE-45CA-BF55-45703D2C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15" y="350807"/>
            <a:ext cx="2492569" cy="60366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A57479-C79E-4822-98F1-2E2BEC3C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1358"/>
            <a:ext cx="3932237" cy="2495910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/>
              <a:t>994082</a:t>
            </a:r>
            <a:br>
              <a:rPr lang="de-DE" sz="1600" b="1" dirty="0"/>
            </a:br>
            <a:br>
              <a:rPr lang="de-DE" sz="1600" b="1" dirty="0"/>
            </a:br>
            <a:endParaRPr lang="de-DE" sz="160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218160F-1B67-4F75-8C89-BDC9D4CE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8811"/>
            <a:ext cx="3307221" cy="4490177"/>
          </a:xfrm>
        </p:spPr>
        <p:txBody>
          <a:bodyPr>
            <a:normAutofit/>
          </a:bodyPr>
          <a:lstStyle/>
          <a:p>
            <a:r>
              <a:rPr lang="de-DE" sz="1400" dirty="0"/>
              <a:t>In den Einstellungen des Bestellwesen kann die Option „Buchung auf Kommissionslager“ aktiviert werden.</a:t>
            </a:r>
          </a:p>
          <a:p>
            <a:r>
              <a:rPr lang="de-DE" sz="1400" dirty="0"/>
              <a:t>Dies hat zur Folge, dass beim Verbuchen ein vorhandenes </a:t>
            </a:r>
            <a:r>
              <a:rPr lang="de-DE" sz="1400" dirty="0" err="1"/>
              <a:t>Kommissonslager</a:t>
            </a:r>
            <a:r>
              <a:rPr lang="de-DE" sz="1400" dirty="0"/>
              <a:t> (aus dem BSTLager.Benutzerfeld1 ) ausgewählt oder neu erfasst werden kann. </a:t>
            </a:r>
          </a:p>
          <a:p>
            <a:r>
              <a:rPr lang="de-DE" sz="1400" dirty="0"/>
              <a:t>Beim Verbuchen wird im </a:t>
            </a:r>
            <a:r>
              <a:rPr lang="de-DE" sz="1400" dirty="0" err="1"/>
              <a:t>BSTLager</a:t>
            </a:r>
            <a:r>
              <a:rPr lang="de-DE" sz="1400" dirty="0"/>
              <a:t> dann dem Beleg das Kommissionslager im Belegfeld1 zugeordnet.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C96FCE4E-B7A0-4A79-95F0-1ED4025A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7.9 N2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08A1C0C7-BDC6-4F73-B380-3BF9F80A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8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669C48-FF80-4185-B04D-07BDFEE3A80D}"/>
              </a:ext>
            </a:extLst>
          </p:cNvPr>
          <p:cNvSpPr txBox="1"/>
          <p:nvPr/>
        </p:nvSpPr>
        <p:spPr>
          <a:xfrm>
            <a:off x="5165935" y="661358"/>
            <a:ext cx="2596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Bestellwesen - Kommissionslager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CD1276E-177B-4DB3-8901-2684FF3D6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3916393"/>
            <a:ext cx="10809797" cy="235137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86047DE-691D-4C62-8622-8EF18D98E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184" y="1474407"/>
            <a:ext cx="3307221" cy="21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0430A9-37DE-45CA-BF55-45703D2C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15" y="350807"/>
            <a:ext cx="2492569" cy="60366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40A57479-C79E-4822-98F1-2E2BEC3C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1358"/>
            <a:ext cx="3932237" cy="2495910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/>
              <a:t>1042712</a:t>
            </a:r>
            <a:br>
              <a:rPr lang="de-DE" sz="1600" b="1" dirty="0"/>
            </a:br>
            <a:br>
              <a:rPr lang="de-DE" sz="1600" b="1" dirty="0"/>
            </a:br>
            <a:endParaRPr lang="de-DE" sz="160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218160F-1B67-4F75-8C89-BDC9D4CE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0483"/>
            <a:ext cx="3307221" cy="4448505"/>
          </a:xfrm>
        </p:spPr>
        <p:txBody>
          <a:bodyPr>
            <a:normAutofit/>
          </a:bodyPr>
          <a:lstStyle/>
          <a:p>
            <a:r>
              <a:rPr lang="de-DE" sz="1400" dirty="0"/>
              <a:t>In der Positionserfassung kann nun über die Schaltflächen:</a:t>
            </a:r>
          </a:p>
          <a:p>
            <a:r>
              <a:rPr lang="de-DE" sz="1400" dirty="0"/>
              <a:t>OMD (open </a:t>
            </a:r>
            <a:r>
              <a:rPr lang="de-DE" sz="1400" dirty="0" err="1"/>
              <a:t>master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)</a:t>
            </a:r>
          </a:p>
          <a:p>
            <a:r>
              <a:rPr lang="de-DE" sz="1400" dirty="0"/>
              <a:t>ein Bild (sofern vom Lieferanten angeboten) nachgeladen werden oder auch Zusatzdokumente über OMD geladen werden.</a:t>
            </a:r>
          </a:p>
          <a:p>
            <a:endParaRPr lang="de-DE" sz="14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C96FCE4E-B7A0-4A79-95F0-1ED4025A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7.9 N2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08A1C0C7-BDC6-4F73-B380-3BF9F80A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9D1-2513-4C75-9D46-DA52F2DB3757}" type="slidenum">
              <a:rPr lang="de-DE" smtClean="0"/>
              <a:t>9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D669C48-FF80-4185-B04D-07BDFEE3A80D}"/>
              </a:ext>
            </a:extLst>
          </p:cNvPr>
          <p:cNvSpPr txBox="1"/>
          <p:nvPr/>
        </p:nvSpPr>
        <p:spPr>
          <a:xfrm>
            <a:off x="5165935" y="661358"/>
            <a:ext cx="1548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Positionserfassung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5C1F02-5B35-4145-886F-F2FA3820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44630"/>
            <a:ext cx="8341516" cy="2430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008A73-88F0-464F-918B-40F74B395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394" y="1278654"/>
            <a:ext cx="7134676" cy="312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E688C864B84F439F4268C2EF29557E" ma:contentTypeVersion="14" ma:contentTypeDescription="Ein neues Dokument erstellen." ma:contentTypeScope="" ma:versionID="904db0265844342ac2a461e82f2793b6">
  <xsd:schema xmlns:xsd="http://www.w3.org/2001/XMLSchema" xmlns:xs="http://www.w3.org/2001/XMLSchema" xmlns:p="http://schemas.microsoft.com/office/2006/metadata/properties" xmlns:ns2="cd80e32e-3a7c-4f43-a81b-0c9aa697a08b" xmlns:ns3="9d7a882d-d4ba-4e91-9f1f-bae0c4736f1b" targetNamespace="http://schemas.microsoft.com/office/2006/metadata/properties" ma:root="true" ma:fieldsID="c745c39adeecbda709e9bf4d7f1cd48d" ns2:_="" ns3:_="">
    <xsd:import namespace="cd80e32e-3a7c-4f43-a81b-0c9aa697a08b"/>
    <xsd:import namespace="9d7a882d-d4ba-4e91-9f1f-bae0c4736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0e32e-3a7c-4f43-a81b-0c9aa697a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2700f646-386f-48b5-a9f2-a0fbe8efb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882d-d4ba-4e91-9f1f-bae0c4736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bc7c7c9-6226-4d7f-a1c3-afcf9910539b}" ma:internalName="TaxCatchAll" ma:showField="CatchAllData" ma:web="9d7a882d-d4ba-4e91-9f1f-bae0c4736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9812CF-7BBE-4F55-939E-AE18FAB7CE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33D18B-F2D8-4E9E-9CC1-E4ECDDAA8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0e32e-3a7c-4f43-a81b-0c9aa697a08b"/>
    <ds:schemaRef ds:uri="9d7a882d-d4ba-4e91-9f1f-bae0c4736f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</vt:lpstr>
      <vt:lpstr>kwp-bnWin.net  Version 7.9 N2</vt:lpstr>
      <vt:lpstr>1061608  </vt:lpstr>
      <vt:lpstr>1079622  Anhänge beim Rechnungsdruck laden optional </vt:lpstr>
      <vt:lpstr>1070630  Verbuchen von Bestellungen -&gt; Direkterfassung F3</vt:lpstr>
      <vt:lpstr>1045701  </vt:lpstr>
      <vt:lpstr>1039597  </vt:lpstr>
      <vt:lpstr>1002199  </vt:lpstr>
      <vt:lpstr>994082  </vt:lpstr>
      <vt:lpstr>1042712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kwp-bnWin.net  Version 7.8 N4</dc:title>
  <dc:creator>Stephan Rixinger</dc:creator>
  <cp:lastModifiedBy>Stephan Rixinger</cp:lastModifiedBy>
  <cp:revision>31</cp:revision>
  <dcterms:created xsi:type="dcterms:W3CDTF">2023-03-19T14:58:19Z</dcterms:created>
  <dcterms:modified xsi:type="dcterms:W3CDTF">2023-10-18T08:24:30Z</dcterms:modified>
</cp:coreProperties>
</file>